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0" r:id="rId7"/>
    <p:sldId id="261" r:id="rId8"/>
    <p:sldId id="262" r:id="rId9"/>
    <p:sldId id="281" r:id="rId10"/>
    <p:sldId id="282" r:id="rId11"/>
    <p:sldId id="263" r:id="rId12"/>
    <p:sldId id="265" r:id="rId13"/>
    <p:sldId id="266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BD524-EE34-49B2-AE98-65A5E6C7DE49}" type="datetimeFigureOut">
              <a:rPr lang="fr-FR" smtClean="0"/>
              <a:pPr/>
              <a:t>09/04/2017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49BD5-9272-4B18-B4A4-B612591394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568952" cy="5472607"/>
          </a:xfrm>
        </p:spPr>
        <p:txBody>
          <a:bodyPr>
            <a:noAutofit/>
          </a:bodyPr>
          <a:lstStyle/>
          <a:p>
            <a:r>
              <a:rPr lang="fr-FR" sz="7200" b="1" dirty="0">
                <a:solidFill>
                  <a:srgbClr val="FF0000"/>
                </a:solidFill>
                <a:latin typeface="Comic Sans MS" pitchFamily="66" charset="0"/>
              </a:rPr>
              <a:t>LA PLANIFICATION DES SOINS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302359"/>
            <a:ext cx="820891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MS Mincho" pitchFamily="49" charset="-128"/>
              </a:rPr>
              <a:t>➢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ce qui concerne les interventions infirmi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res, celles-ci concernent l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ensemble des interventions sur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prescription m</a:t>
            </a:r>
            <a:r>
              <a:rPr lang="fr-FR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dicale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(administration th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rapeutiques, pansements, activit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th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rapeutique sur PM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 et 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 rôle propre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(surveillance patient. Education, soutien psychologique, entretien d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aide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omic Sans MS" pitchFamily="66" charset="0"/>
              <a:ea typeface="Calibri" pitchFamily="34" charset="0"/>
              <a:cs typeface="MS Mincho" pitchFamily="49" charset="-128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Calibri" pitchFamily="34" charset="0"/>
                <a:cs typeface="MS Mincho" pitchFamily="49" charset="-128"/>
              </a:rPr>
              <a:t>➢</a:t>
            </a:r>
            <a:r>
              <a:rPr lang="fr-FR" sz="2800" dirty="0">
                <a:solidFill>
                  <a:srgbClr val="0000FF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 planification est un outil de travail pour l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quipe pluridisciplinaire, objet de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concertation, n</a:t>
            </a:r>
            <a:r>
              <a:rPr lang="fr-FR" sz="2800" dirty="0">
                <a:solidFill>
                  <a:srgbClr val="0000FF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gociation, d</a:t>
            </a:r>
            <a:r>
              <a:rPr lang="fr-FR" sz="2800" dirty="0">
                <a:solidFill>
                  <a:srgbClr val="0000FF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adaptation.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Calibri" pitchFamily="34" charset="0"/>
              <a:cs typeface="MS Mincho" pitchFamily="49" charset="-128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MS Mincho" pitchFamily="49" charset="-128"/>
              </a:rPr>
              <a:t>➢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 planification est soumise aux r</a:t>
            </a:r>
            <a:r>
              <a:rPr lang="fr-FR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gles</a:t>
            </a:r>
            <a:r>
              <a:rPr lang="fr-FR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 confidentialit</a:t>
            </a:r>
            <a:r>
              <a:rPr lang="fr-FR" sz="2800" b="1" dirty="0">
                <a:solidFill>
                  <a:srgbClr val="0000FF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 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comme tout document de travail.</a:t>
            </a:r>
            <a:endParaRPr kumimoji="0" lang="fr-F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5536" y="394692"/>
            <a:ext cx="820891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 support de planification 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des soins peut être prévu dans les unités de soins, si ce n’est pas le cas,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l’infirmier(e) en élaborera un qui peut se présenter sous la forme d’un tableau à double entrée avec les tranches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horaires en ordonnée et le nom des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patients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ou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étiquettes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d’identification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comme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avec l’exemple ci-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après d’une infirmière qui travaillerait de 6h40 à 14 h 20.</a:t>
            </a:r>
            <a:endParaRPr kumimoji="0" lang="fr-F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0" y="1988840"/>
          <a:ext cx="9144000" cy="4941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574032"/>
                <a:gridCol w="1997968"/>
                <a:gridCol w="2286000"/>
              </a:tblGrid>
              <a:tr h="1481919">
                <a:tc>
                  <a:txBody>
                    <a:bodyPr/>
                    <a:lstStyle/>
                    <a:p>
                      <a:r>
                        <a:rPr lang="fr-FR" sz="2400" dirty="0" smtClean="0">
                          <a:latin typeface="Comic Sans MS" pitchFamily="66" charset="0"/>
                        </a:rPr>
                        <a:t>Horaire</a:t>
                      </a:r>
                      <a:endParaRPr lang="fr-FR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i="0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Mr X Chambre1</a:t>
                      </a:r>
                      <a:endParaRPr lang="fr-FR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i="0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Mme Y Chambre</a:t>
                      </a:r>
                      <a:endParaRPr lang="fr-FR" sz="2400" b="0" i="0" kern="1200" dirty="0" smtClean="0">
                        <a:solidFill>
                          <a:schemeClr val="lt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fr-FR" sz="2400" b="1" i="0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 coté porte</a:t>
                      </a:r>
                      <a:endParaRPr lang="fr-FR" sz="2400" b="0" i="0" kern="1200" dirty="0">
                        <a:solidFill>
                          <a:schemeClr val="lt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1" i="0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Mme Z chambre</a:t>
                      </a:r>
                      <a:endParaRPr lang="fr-FR" sz="2400" b="0" i="0" kern="1200" dirty="0" smtClean="0">
                        <a:solidFill>
                          <a:schemeClr val="lt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fr-FR" sz="2400" b="1" i="0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 coté fenêtre</a:t>
                      </a:r>
                      <a:endParaRPr lang="fr-FR" sz="2400" b="0" i="0" kern="1200" dirty="0">
                        <a:solidFill>
                          <a:schemeClr val="lt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387241">
                <a:tc>
                  <a:txBody>
                    <a:bodyPr/>
                    <a:lstStyle/>
                    <a:p>
                      <a:r>
                        <a:rPr lang="pt-BR" sz="2400" b="1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6h40 à 7h</a:t>
                      </a:r>
                      <a:endParaRPr lang="pt-BR" sz="2400" b="0" i="0" kern="1200" dirty="0" smtClean="0">
                        <a:solidFill>
                          <a:schemeClr val="dk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pt-BR" sz="2400" b="1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………….</a:t>
                      </a:r>
                      <a:endParaRPr lang="pt-BR" sz="2400" b="0" i="0" kern="1200" dirty="0" smtClean="0">
                        <a:solidFill>
                          <a:schemeClr val="dk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pt-BR" sz="2400" b="1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7h à 8h</a:t>
                      </a:r>
                      <a:endParaRPr lang="pt-BR" sz="2400" b="0" i="0" kern="1200" dirty="0" smtClean="0">
                        <a:solidFill>
                          <a:schemeClr val="dk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endParaRPr lang="fr-FR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Administration</a:t>
                      </a:r>
                    </a:p>
                    <a:p>
                      <a:r>
                        <a:rPr lang="fr-FR" sz="24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thérapeutique ISP</a:t>
                      </a:r>
                    </a:p>
                    <a:p>
                      <a:endParaRPr lang="fr-FR" sz="2400" b="0" i="0" kern="1200" dirty="0" smtClean="0">
                        <a:solidFill>
                          <a:schemeClr val="dk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fr-FR" sz="24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Paramètres vitaux : T°,</a:t>
                      </a:r>
                      <a:r>
                        <a:rPr lang="fr-FR" sz="24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4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PA, diurèse(AS)</a:t>
                      </a:r>
                    </a:p>
                    <a:p>
                      <a:endParaRPr lang="fr-FR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67544" y="260648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Planification des soins pour le 25 mars 2014 R</a:t>
            </a:r>
            <a:r>
              <a:rPr lang="fr-FR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fr-FR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rente infirmi</a:t>
            </a:r>
            <a:r>
              <a:rPr lang="fr-FR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 de l</a:t>
            </a:r>
            <a:r>
              <a:rPr lang="fr-FR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unit</a:t>
            </a:r>
            <a:r>
              <a:rPr lang="fr-FR" sz="28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Mme Clothilde LAPORTE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0" y="0"/>
          <a:ext cx="9144000" cy="7161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3294112"/>
                <a:gridCol w="2016224"/>
                <a:gridCol w="1547664"/>
              </a:tblGrid>
              <a:tr h="6188927">
                <a:tc>
                  <a:txBody>
                    <a:bodyPr/>
                    <a:lstStyle/>
                    <a:p>
                      <a:r>
                        <a:rPr lang="pt-BR" sz="2800" b="1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8h à9h</a:t>
                      </a:r>
                      <a:endParaRPr lang="pt-BR" sz="2800" b="0" i="0" kern="1200" dirty="0" smtClean="0">
                        <a:solidFill>
                          <a:schemeClr val="dk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pt-B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……………….</a:t>
                      </a:r>
                    </a:p>
                    <a:p>
                      <a:r>
                        <a:rPr lang="pt-BR" sz="2800" b="1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9h à 10h</a:t>
                      </a:r>
                      <a:endParaRPr lang="pt-BR" sz="2800" b="0" i="0" kern="1200" dirty="0" smtClean="0">
                        <a:solidFill>
                          <a:schemeClr val="dk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endParaRPr lang="fr-FR" sz="2800" dirty="0" smtClean="0">
                        <a:latin typeface="Comic Sans MS" pitchFamily="66" charset="0"/>
                      </a:endParaRPr>
                    </a:p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Surveillance</a:t>
                      </a:r>
                    </a:p>
                    <a:p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Signes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phlébite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(AS)</a:t>
                      </a:r>
                    </a:p>
                    <a:p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Soins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d’hygiène</a:t>
                      </a:r>
                    </a:p>
                    <a:p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Membres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inférieurs au lit (AS),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mise en place bas de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contention(AS) aide lever,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déplacement, aide soins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d’hygiène</a:t>
                      </a:r>
                    </a:p>
                    <a:p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Au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lavabo(AS)……</a:t>
                      </a:r>
                    </a:p>
                    <a:p>
                      <a:endParaRPr lang="fr-FR" sz="2800" dirty="0" smtClean="0">
                        <a:latin typeface="Comic Sans MS" pitchFamily="66" charset="0"/>
                      </a:endParaRPr>
                    </a:p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000" dirty="0"/>
                    </a:p>
                  </a:txBody>
                  <a:tcPr/>
                </a:tc>
              </a:tr>
              <a:tr h="66907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0" y="-1"/>
          <a:ext cx="9144000" cy="7825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3510136"/>
                <a:gridCol w="1800200"/>
                <a:gridCol w="1547664"/>
              </a:tblGrid>
              <a:tr h="1106129">
                <a:tc>
                  <a:txBody>
                    <a:bodyPr/>
                    <a:lstStyle/>
                    <a:p>
                      <a:r>
                        <a:rPr lang="fr-FR" sz="2800" b="1" i="0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10h à 11h</a:t>
                      </a:r>
                      <a:endParaRPr lang="fr-FR" sz="2800" b="0" i="0" kern="1200" dirty="0" smtClean="0">
                        <a:solidFill>
                          <a:schemeClr val="lt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endParaRPr lang="fr-FR" sz="2800" b="0" i="0" kern="1200" dirty="0" smtClean="0">
                        <a:solidFill>
                          <a:schemeClr val="lt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b="0" i="0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Rééducation à la marche</a:t>
                      </a:r>
                    </a:p>
                    <a:p>
                      <a:r>
                        <a:rPr lang="fr-FR" sz="2800" b="0" i="0" kern="1200" dirty="0" smtClean="0">
                          <a:solidFill>
                            <a:schemeClr val="lt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(kiné)………….</a:t>
                      </a:r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2765322">
                <a:tc>
                  <a:txBody>
                    <a:bodyPr/>
                    <a:lstStyle/>
                    <a:p>
                      <a:r>
                        <a:rPr lang="fr-FR" sz="2800" b="1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11h à 12h</a:t>
                      </a:r>
                      <a:endParaRPr lang="fr-FR" sz="2800" b="0" i="0" kern="1200" dirty="0" smtClean="0">
                        <a:solidFill>
                          <a:schemeClr val="dk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Aide adaptation des gestes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Pour</a:t>
                      </a:r>
                      <a:r>
                        <a:rPr lang="fr-FR" sz="2800" b="0" i="0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les</a:t>
                      </a:r>
                    </a:p>
                    <a:p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AVQ</a:t>
                      </a:r>
                    </a:p>
                    <a:p>
                      <a:r>
                        <a:rPr lang="fr-FR" sz="2800" b="0" i="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(ergothérapeute)………….</a:t>
                      </a:r>
                    </a:p>
                    <a:p>
                      <a:endParaRPr lang="fr-FR" sz="2800" dirty="0" smtClean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106129">
                <a:tc>
                  <a:txBody>
                    <a:bodyPr/>
                    <a:lstStyle/>
                    <a:p>
                      <a:pPr algn="l"/>
                      <a:r>
                        <a:rPr lang="pt-BR" sz="2800" b="1" i="0" dirty="0" smtClean="0">
                          <a:solidFill>
                            <a:srgbClr val="000000"/>
                          </a:solidFill>
                          <a:latin typeface="Comic Sans MS" pitchFamily="66" charset="0"/>
                        </a:rPr>
                        <a:t>12h à 13h</a:t>
                      </a:r>
                      <a:endParaRPr lang="pt-BR" sz="2800" b="0" i="0" dirty="0" smtClean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  <a:p>
                      <a:pPr algn="l"/>
                      <a:r>
                        <a:rPr lang="pt-BR" sz="2800" b="0" i="0" dirty="0" smtClean="0">
                          <a:solidFill>
                            <a:srgbClr val="000000"/>
                          </a:solidFill>
                          <a:latin typeface="Comic Sans MS" pitchFamily="66" charset="0"/>
                        </a:rPr>
                        <a:t>……………</a:t>
                      </a:r>
                    </a:p>
                    <a:p>
                      <a:pPr algn="l"/>
                      <a:endParaRPr lang="pt-BR" sz="2800" b="0" i="0" dirty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pt-BR" sz="2800" b="0" i="0" dirty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106129">
                <a:tc>
                  <a:txBody>
                    <a:bodyPr/>
                    <a:lstStyle/>
                    <a:p>
                      <a:pPr algn="l"/>
                      <a:r>
                        <a:rPr lang="pt-BR" sz="2800" b="1" i="0" dirty="0" smtClean="0">
                          <a:solidFill>
                            <a:srgbClr val="000000"/>
                          </a:solidFill>
                          <a:latin typeface="Comic Sans MS" pitchFamily="66" charset="0"/>
                        </a:rPr>
                        <a:t>13h à 14h</a:t>
                      </a:r>
                      <a:endParaRPr lang="pt-BR" sz="2800" b="0" i="0" dirty="0" smtClean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  <a:p>
                      <a:pPr algn="l"/>
                      <a:r>
                        <a:rPr lang="pt-BR" sz="2800" b="0" i="0" dirty="0" smtClean="0">
                          <a:solidFill>
                            <a:srgbClr val="000000"/>
                          </a:solidFill>
                          <a:latin typeface="Comic Sans MS" pitchFamily="66" charset="0"/>
                        </a:rPr>
                        <a:t>…………….</a:t>
                      </a:r>
                    </a:p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774291">
                <a:tc>
                  <a:txBody>
                    <a:bodyPr/>
                    <a:lstStyle/>
                    <a:p>
                      <a:pPr algn="l"/>
                      <a:r>
                        <a:rPr lang="pt-BR" sz="2800" b="1" i="0" dirty="0" smtClean="0">
                          <a:solidFill>
                            <a:srgbClr val="000000"/>
                          </a:solidFill>
                          <a:latin typeface="Comic Sans MS" pitchFamily="66" charset="0"/>
                        </a:rPr>
                        <a:t>14h à 15h</a:t>
                      </a:r>
                      <a:endParaRPr lang="pt-BR" sz="2800" b="0" i="0" dirty="0" smtClean="0">
                        <a:solidFill>
                          <a:srgbClr val="000000"/>
                        </a:solidFill>
                        <a:latin typeface="Comic Sans MS" pitchFamily="66" charset="0"/>
                      </a:endParaRPr>
                    </a:p>
                    <a:p>
                      <a:pPr algn="l"/>
                      <a:r>
                        <a:rPr lang="pt-BR" sz="2800" b="0" i="0" dirty="0" smtClean="0">
                          <a:solidFill>
                            <a:srgbClr val="000000"/>
                          </a:solidFill>
                          <a:latin typeface="Comic Sans MS" pitchFamily="66" charset="0"/>
                        </a:rPr>
                        <a:t>……………..</a:t>
                      </a:r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8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~1\PHILIP~1.CHS\LOCALS~1\Temp\auto0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3381149" cy="710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536" y="612594"/>
            <a:ext cx="820891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5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Définition</a:t>
            </a:r>
            <a:endParaRPr kumimoji="0" lang="fr-FR" sz="5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La planification de soins est un outil d’organisation horaire des soins programmés pour une personne ou un groupe de personnes dans un secteur au sein d’une unité de soins.</a:t>
            </a:r>
            <a:r>
              <a:rPr kumimoji="0" lang="fr-FR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endParaRPr kumimoji="0" lang="fr-FR" sz="5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67544" y="476672"/>
            <a:ext cx="828092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Les éléments de la planification rendent compte de :</a:t>
            </a:r>
            <a:endParaRPr kumimoji="0" lang="fr-FR" sz="3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l’organisation </a:t>
            </a: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chronologique 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des soins issus et de la prescription médicale et du rôle propre.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l’organisation et de la coordination des soins en référence aux compétences de chacun.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la gestion prévisionnelle des soins.</a:t>
            </a:r>
            <a:endParaRPr kumimoji="0" lang="fr-F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95536" y="722894"/>
            <a:ext cx="813690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8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But de la planification</a:t>
            </a:r>
            <a:endParaRPr kumimoji="0" lang="fr-FR" sz="4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 est de </a:t>
            </a:r>
            <a:r>
              <a:rPr kumimoji="0" lang="fr-FR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permettre:</a:t>
            </a:r>
            <a:endParaRPr kumimoji="0" lang="fr-FR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l’individualisation et la personnalisation des soins.</a:t>
            </a:r>
            <a:endParaRPr kumimoji="0" lang="fr-FR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0" lang="fr-FR" sz="36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 cohérence organisationnelle des interventions de soins pour un groupe de personnes par les membres de l’équipe pluriprofessionnelle.</a:t>
            </a:r>
            <a:endParaRPr kumimoji="0" lang="fr-FR" sz="4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39552" y="172719"/>
            <a:ext cx="81369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Objectifs de la planification</a:t>
            </a:r>
            <a:endParaRPr kumimoji="0" lang="fr-FR" sz="36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Permettre une lisibilité par les membres de l’équipe soignante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sur: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la prévision, les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modalités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d’organisation et le contrôle des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soins;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la cohérence des actions en lien avec le projet de soins et les ressources du service (moyens matériels , compétences disponibles);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la progression des soins réalisés au cours de la plage horaire.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363915"/>
            <a:ext cx="828092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 coordination des actions selon les priorit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 sur la plage horaire o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ù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interviennent l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infirmiers sur les 24h, l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infirmi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 aura pr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vu les modalit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 d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organisation des soins en dehors de sa pr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sence par les professionnels param</a:t>
            </a:r>
            <a:r>
              <a:rPr lang="fr-FR" sz="32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dicaux qui collaborent aux soins. 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 travail en collaboration.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fr-FR" sz="32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est un outil de communication au service de l</a:t>
            </a:r>
            <a:r>
              <a:rPr lang="fr-FR" sz="32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’é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quipe pluriprofessionnelle sur une plage horaire donn</a:t>
            </a:r>
            <a:r>
              <a:rPr lang="fr-FR" sz="32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e.</a:t>
            </a:r>
            <a:endParaRPr kumimoji="0" lang="fr-F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527775"/>
            <a:ext cx="828092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Les éléments devant figurer sur la planification de soins</a:t>
            </a:r>
            <a:endParaRPr kumimoji="0" lang="fr-FR" sz="36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identité du patient, âge, lit occupé pour chacun des patients,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par exemple;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la plage horaire divisée en tranches horaires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successives;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les soins relevant du rôle propre et ceux relevant de la prescription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médicale;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les soignants concernés pour la réalisation de ces soins (ISP, AS, diet, kiné, interventions médicales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…).</a:t>
            </a:r>
            <a:endParaRPr kumimoji="0" lang="fr-F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-15767"/>
            <a:ext cx="8352928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Caractéristiques complémentaires de la planification</a:t>
            </a:r>
            <a:endParaRPr kumimoji="0" lang="fr-FR" sz="3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MS Mincho" pitchFamily="49" charset="-128"/>
              </a:rPr>
              <a:t>➢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La planification 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est réajustée 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 fonction des modifications qui interviennent à propos de la réalisation des soins par l’infirmière responsable de sa conception après concertation avec les membres de l’équipe et avec le patient.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Calibri" pitchFamily="34" charset="0"/>
              <a:cs typeface="MS Mincho" pitchFamily="49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MS Mincho" pitchFamily="49" charset="-128"/>
              </a:rPr>
              <a:t>➢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La planification précise 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 légende les codes 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 abréviations utilisés pour désigner les actes et catégories professionnelles qui les assurent.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332656"/>
            <a:ext cx="79928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MS Mincho" pitchFamily="49" charset="-128"/>
              </a:rPr>
              <a:t>➢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Le nom des m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dicaments et la voie d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administration n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 figurent pas afin d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viter les recopiages qui sont sources d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erreur lors des retranscriptions ; ex d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un patient pour qui la prescription m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dicale serait : administrer une injection de LOVENOX en sous cutan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 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à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8h : la planification mentionnerait : th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rapeutique 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lang="fr-FR" sz="2800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dicamenteux 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dans la colonne 8h ISP ou AS.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Calibri" pitchFamily="34" charset="0"/>
              <a:cs typeface="MS Mincho" pitchFamily="49" charset="-128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MS Mincho" pitchFamily="49" charset="-128"/>
              </a:rPr>
              <a:t>➢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La planification fait appara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î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tre les interventions des diff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rents membres de l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quipe. AS, ISP, di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ticienne, kin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ergoth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rapeute, m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decin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547</Words>
  <Application>Microsoft Office PowerPoint</Application>
  <PresentationFormat>Affichage à l'écran (4:3)</PresentationFormat>
  <Paragraphs>77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Thème Office</vt:lpstr>
      <vt:lpstr>LA PLANIFICATION DES SOINS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</vt:vector>
  </TitlesOfParts>
  <Company>yaakoub seddiki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PLANIFICATION DES SOINS</dc:title>
  <dc:creator>presta tech</dc:creator>
  <cp:lastModifiedBy>presta tech</cp:lastModifiedBy>
  <cp:revision>57</cp:revision>
  <dcterms:created xsi:type="dcterms:W3CDTF">2017-04-09T17:16:37Z</dcterms:created>
  <dcterms:modified xsi:type="dcterms:W3CDTF">2017-04-09T20:21:32Z</dcterms:modified>
</cp:coreProperties>
</file>